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00EA8-FDD8-F1B6-8BBC-BA6E20014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3B090C-D66E-B6BC-99E7-B73DC0685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D3908-F0C5-0F17-4746-B30D02468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E1EEB-4A8A-E47B-57B5-2FA9A911C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410FA-6CA8-6D93-E8F4-31544FE71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3266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03292-84AB-909F-00BD-805638E6A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9E4BC-19F9-C5BC-96A4-F0ED52895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20941-3A12-D09B-612E-7CB13BBCC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C054D-147F-153E-77AF-C66BFC260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7F55B-FD16-7D82-37BA-A28669174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821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FEE35-A9D0-E3C7-97C3-4F26EBA15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5840A-AA25-AA28-A048-7A932A930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1092A-BE2E-D6FA-AA1E-D374B62A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5E9F0-41B8-F83D-E495-D0C7626A2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7B66-040E-D345-DF2F-BB6B9E33E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244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20098-054A-7B3A-217A-3844B0C1C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731CC-54BF-A9DA-4B0B-E669C03B88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8A46CB-60D8-2337-06DC-EFF4C4AD5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7332E-3862-6947-4796-2E96AAEBA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AA072-4974-1EC5-E032-8D027EB6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669930-D94E-5B34-F13B-9640210B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2801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7AAC1-1475-FB2C-C07A-FFBC4836B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A7DF6-5B54-89F3-64B9-24279A452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EEC1B-79EA-A22D-880C-3DC3B92CE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D1E314-22C3-A5DD-95B6-C356DDB364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E46A27-2F01-11DF-BC64-0F1F661BD0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CF75A4-7C10-3CF8-6CE3-31960DB28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FAB4EF-B797-236C-E0C7-A76F8D4F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8DADBB-6670-C949-032B-9CC911CD6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736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F0D63-4181-EE35-B7BB-D7E1889F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8CA1B7-28CF-0FB3-96AF-F1D7B1FAF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18311C-BD67-022A-B534-169BBFE47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169943-461B-2BAA-3A1D-690CDD126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959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0467D3-822E-AA15-D252-79EC6428C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643B59-F4F5-6A10-D6A3-60E93DD9E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E5995-555A-2D4F-1941-D1404C13F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44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371B-4523-E28C-9D43-4567DB9F9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DF655-F5C0-33AC-4677-897EC19ED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8FDFC-03AC-A0BF-6D14-8D5A614D7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0CCAB-BFA9-F2BB-7F29-A5AFDE850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3074-35FC-C10B-E37D-C825D637F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99154-C4EC-8593-B6CB-6654ECA06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5816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09CBF-9800-B12F-5C68-D2176EB46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24204C-C05D-0DED-5E58-6650F8FD9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79208-3E7F-3F72-5A58-40D3FF455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EE157-69C4-06B5-6595-30B5533C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F6A1A-AC3F-DB71-2F50-0F185DBFA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B5884-C2E1-FC3C-7E0E-64C760F16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91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D092E-FBEA-ABFC-98FC-5583704B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C6799-6AFB-70F4-9FA8-B3D71FD6D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AA033-6B97-3CC6-0F8E-2C4D52DFF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E0224-EAC8-E3FC-F86B-877768B52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A905C-2B15-5A4B-F1F0-F1763BB24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131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20F690-5C67-B2B5-EAC7-D1881EB67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1616E7-F2A8-38A6-0107-6D2576961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4D0CD-F7D1-BF3C-9BD7-08EE6E9D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90B4A-51C4-6B59-E627-418F0E0AD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544E5-B683-66A2-B0E3-CA096D8A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7088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E213B1-7451-A471-3778-6A4DD5584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8EBD9-4043-2D73-167A-712BA285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9D215-7276-3B35-ECBB-7C23CAE62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2A6BE0-E4F8-4A0D-BF89-40003AF2DF9C}" type="datetimeFigureOut">
              <a:rPr lang="nb-NO" smtClean="0"/>
              <a:t>19.10.2026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89DDB-0B76-E69C-C33B-21548017D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BA4ED-88E4-0BAF-59A9-15EEB3216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F92495-81CB-40FE-9D77-71C66D7780CB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02A29-30EE-0779-8C2C-9A87EE38216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57340"/>
            <a:ext cx="1030288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b-NO" sz="900">
                <a:solidFill>
                  <a:srgbClr val="CF022B">
                    <a:alpha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666167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0D0D7C-B3DF-B351-6634-3E69E4D5A124}"/>
              </a:ext>
            </a:extLst>
          </p:cNvPr>
          <p:cNvSpPr txBox="1"/>
          <p:nvPr/>
        </p:nvSpPr>
        <p:spPr>
          <a:xfrm>
            <a:off x="508000" y="177800"/>
            <a:ext cx="11176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2800" b="1">
                <a:solidFill>
                  <a:srgbClr val="1C1C1C"/>
                </a:solidFill>
                <a:latin typeface="Segoe UI" panose="020B0502040204020203" pitchFamily="34" charset="0"/>
              </a:rPr>
              <a:t>Rollekompasset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FD51A4-8BAE-B1A6-361F-861C40192BEF}"/>
              </a:ext>
            </a:extLst>
          </p:cNvPr>
          <p:cNvSpPr txBox="1"/>
          <p:nvPr/>
        </p:nvSpPr>
        <p:spPr>
          <a:xfrm>
            <a:off x="508000" y="660400"/>
            <a:ext cx="111760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300">
                <a:solidFill>
                  <a:srgbClr val="555555"/>
                </a:solidFill>
                <a:latin typeface="Segoe UI" panose="020B0502040204020203" pitchFamily="34" charset="0"/>
              </a:rPr>
              <a:t>Verktøy til balanse og klarhet i produktteam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DA5F4A-61AE-C231-890A-2AC07789A718}"/>
              </a:ext>
            </a:extLst>
          </p:cNvPr>
          <p:cNvSpPr txBox="1"/>
          <p:nvPr/>
        </p:nvSpPr>
        <p:spPr>
          <a:xfrm>
            <a:off x="8890000" y="6527800"/>
            <a:ext cx="2921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kristianpihl.no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48BD11-E008-4AB6-DB34-3171BC3F2C43}"/>
              </a:ext>
            </a:extLst>
          </p:cNvPr>
          <p:cNvSpPr txBox="1"/>
          <p:nvPr/>
        </p:nvSpPr>
        <p:spPr>
          <a:xfrm>
            <a:off x="508000" y="1397000"/>
            <a:ext cx="11176000" cy="273408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nb-NO" sz="2200" b="1">
                <a:solidFill>
                  <a:srgbClr val="1C1C1C"/>
                </a:solidFill>
                <a:latin typeface="Segoe UI" panose="020B0502040204020203" pitchFamily="34" charset="0"/>
              </a:rPr>
              <a:t>Slik bruker du malen</a:t>
            </a:r>
          </a:p>
          <a:p>
            <a:pPr>
              <a:spcAft>
                <a:spcPts val="1000"/>
              </a:spcAft>
            </a:pPr>
            <a:r>
              <a:rPr lang="nb-NO">
                <a:solidFill>
                  <a:srgbClr val="1C1C1C"/>
                </a:solidFill>
                <a:latin typeface="Segoe UI" panose="020B0502040204020203" pitchFamily="34" charset="0"/>
              </a:rPr>
              <a:t>1.  Lysbilde 2: Plasser rollene i teamet på kartet. Dra rollene (nederst) inn i feltene.</a:t>
            </a:r>
          </a:p>
          <a:p>
            <a:pPr>
              <a:spcAft>
                <a:spcPts val="1000"/>
              </a:spcAft>
            </a:pPr>
            <a:r>
              <a:rPr lang="nb-NO">
                <a:solidFill>
                  <a:srgbClr val="1C1C1C"/>
                </a:solidFill>
                <a:latin typeface="Segoe UI" panose="020B0502040204020203" pitchFamily="34" charset="0"/>
              </a:rPr>
              <a:t>2.  Lysbilde 3: Meg i dag. Hvor er du i dag, og hvor ønsker du å utvikle deg? Rangér områdene du trives best og minst med.</a:t>
            </a:r>
          </a:p>
          <a:p>
            <a:pPr>
              <a:spcAft>
                <a:spcPts val="1000"/>
              </a:spcAft>
            </a:pPr>
            <a:r>
              <a:rPr lang="nb-NO">
                <a:solidFill>
                  <a:srgbClr val="1C1C1C"/>
                </a:solidFill>
                <a:latin typeface="Segoe UI" panose="020B0502040204020203" pitchFamily="34" charset="0"/>
              </a:rPr>
              <a:t>3.  Lysbilde 4: Team-kart. Plasser teamet, og se hvor hullene er. Hvor må dere rekruttere inn eller lære opp?</a:t>
            </a:r>
          </a:p>
          <a:p>
            <a:pPr>
              <a:spcAft>
                <a:spcPts val="1000"/>
              </a:spcAft>
            </a:pPr>
            <a:r>
              <a:rPr lang="nb-NO">
                <a:solidFill>
                  <a:srgbClr val="1C1C1C"/>
                </a:solidFill>
                <a:latin typeface="Segoe UI" panose="020B0502040204020203" pitchFamily="34" charset="0"/>
              </a:rPr>
              <a:t>4.  Lysbilde 5: Før og nå. Sammenlign teamet i begynnelsen med slik det er nå.</a:t>
            </a:r>
          </a:p>
          <a:p>
            <a:pPr>
              <a:spcAft>
                <a:spcPts val="1000"/>
              </a:spcAft>
            </a:pPr>
            <a:r>
              <a:rPr lang="nb-NO" i="1">
                <a:solidFill>
                  <a:srgbClr val="1C1C1C"/>
                </a:solidFill>
                <a:latin typeface="Segoe UI" panose="020B0502040204020203" pitchFamily="34" charset="0"/>
              </a:rPr>
              <a:t>Kartet fungerer best som utgangspunkt for en samtale, ikke som fasit. Rollene er relative og i bevegelse.</a:t>
            </a:r>
          </a:p>
        </p:txBody>
      </p:sp>
    </p:spTree>
    <p:extLst>
      <p:ext uri="{BB962C8B-B14F-4D97-AF65-F5344CB8AC3E}">
        <p14:creationId xmlns:p14="http://schemas.microsoft.com/office/powerpoint/2010/main" val="3932381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2A2D71-E993-174B-8ACB-430ADC3F830C}"/>
              </a:ext>
            </a:extLst>
          </p:cNvPr>
          <p:cNvSpPr txBox="1"/>
          <p:nvPr/>
        </p:nvSpPr>
        <p:spPr>
          <a:xfrm>
            <a:off x="508000" y="177800"/>
            <a:ext cx="11176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2800" b="1">
                <a:solidFill>
                  <a:srgbClr val="1C1C1C"/>
                </a:solidFill>
                <a:latin typeface="Segoe UI" panose="020B0502040204020203" pitchFamily="34" charset="0"/>
              </a:rPr>
              <a:t>Plasser rollene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37F7-EDF7-6BEF-80D8-4647BBEDADE0}"/>
              </a:ext>
            </a:extLst>
          </p:cNvPr>
          <p:cNvSpPr txBox="1"/>
          <p:nvPr/>
        </p:nvSpPr>
        <p:spPr>
          <a:xfrm>
            <a:off x="508000" y="660400"/>
            <a:ext cx="111760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300">
                <a:solidFill>
                  <a:srgbClr val="555555"/>
                </a:solidFill>
                <a:latin typeface="Segoe UI" panose="020B0502040204020203" pitchFamily="34" charset="0"/>
              </a:rPr>
              <a:t>Dra rollene inn i feltene. Én rolle kan dekke flere felt, og rollene flytter seg etter hvert.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AF768B-FA6F-B4EA-E5A3-AE2BC3F618F6}"/>
              </a:ext>
            </a:extLst>
          </p:cNvPr>
          <p:cNvSpPr txBox="1"/>
          <p:nvPr/>
        </p:nvSpPr>
        <p:spPr>
          <a:xfrm>
            <a:off x="8890000" y="6527800"/>
            <a:ext cx="2921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kristianpihl.no</a:t>
            </a:r>
          </a:p>
        </p:txBody>
      </p:sp>
      <p:sp>
        <p:nvSpPr>
          <p:cNvPr id="5" name="Felt Kulturbygging">
            <a:extLst>
              <a:ext uri="{FF2B5EF4-FFF2-40B4-BE49-F238E27FC236}">
                <a16:creationId xmlns:a16="http://schemas.microsoft.com/office/drawing/2014/main" id="{75FCD27F-A095-2E7C-77A1-2D27D0EEBD01}"/>
              </a:ext>
            </a:extLst>
          </p:cNvPr>
          <p:cNvSpPr/>
          <p:nvPr/>
        </p:nvSpPr>
        <p:spPr>
          <a:xfrm>
            <a:off x="2413000" y="1219200"/>
            <a:ext cx="3683000" cy="2095500"/>
          </a:xfrm>
          <a:prstGeom prst="rect">
            <a:avLst/>
          </a:prstGeom>
          <a:solidFill>
            <a:srgbClr val="E3C4EA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EE377-FE15-9D70-B734-3CDBF15D33DB}"/>
              </a:ext>
            </a:extLst>
          </p:cNvPr>
          <p:cNvSpPr txBox="1"/>
          <p:nvPr/>
        </p:nvSpPr>
        <p:spPr>
          <a:xfrm>
            <a:off x="2463800" y="12446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Kulturbygging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C5277A-61F4-7590-DF26-309058DB80DF}"/>
              </a:ext>
            </a:extLst>
          </p:cNvPr>
          <p:cNvSpPr txBox="1"/>
          <p:nvPr/>
        </p:nvSpPr>
        <p:spPr>
          <a:xfrm>
            <a:off x="2463800" y="15494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teamsiden · retning</a:t>
            </a:r>
          </a:p>
        </p:txBody>
      </p:sp>
      <p:sp>
        <p:nvSpPr>
          <p:cNvPr id="8" name="Felt Har overblikket">
            <a:extLst>
              <a:ext uri="{FF2B5EF4-FFF2-40B4-BE49-F238E27FC236}">
                <a16:creationId xmlns:a16="http://schemas.microsoft.com/office/drawing/2014/main" id="{E7B88718-10DC-FA71-B69B-B41574081BD3}"/>
              </a:ext>
            </a:extLst>
          </p:cNvPr>
          <p:cNvSpPr/>
          <p:nvPr/>
        </p:nvSpPr>
        <p:spPr>
          <a:xfrm>
            <a:off x="6096000" y="1219200"/>
            <a:ext cx="3683000" cy="2095500"/>
          </a:xfrm>
          <a:prstGeom prst="rect">
            <a:avLst/>
          </a:prstGeom>
          <a:solidFill>
            <a:srgbClr val="A6D3F7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BD3DD7-75E7-25B6-367E-406C908A1146}"/>
              </a:ext>
            </a:extLst>
          </p:cNvPr>
          <p:cNvSpPr txBox="1"/>
          <p:nvPr/>
        </p:nvSpPr>
        <p:spPr>
          <a:xfrm>
            <a:off x="6146800" y="12446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Har overblikket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BE37A4-D22E-C95E-4424-6D96C9030C87}"/>
              </a:ext>
            </a:extLst>
          </p:cNvPr>
          <p:cNvSpPr txBox="1"/>
          <p:nvPr/>
        </p:nvSpPr>
        <p:spPr>
          <a:xfrm>
            <a:off x="6146800" y="15494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produktsiden · retning</a:t>
            </a:r>
          </a:p>
        </p:txBody>
      </p:sp>
      <p:sp>
        <p:nvSpPr>
          <p:cNvPr id="11" name="Felt Tilrettelegging">
            <a:extLst>
              <a:ext uri="{FF2B5EF4-FFF2-40B4-BE49-F238E27FC236}">
                <a16:creationId xmlns:a16="http://schemas.microsoft.com/office/drawing/2014/main" id="{D83CEFCB-F041-0C2D-E01F-5054EEDE6F56}"/>
              </a:ext>
            </a:extLst>
          </p:cNvPr>
          <p:cNvSpPr/>
          <p:nvPr/>
        </p:nvSpPr>
        <p:spPr>
          <a:xfrm>
            <a:off x="2413000" y="3314700"/>
            <a:ext cx="3683000" cy="2095500"/>
          </a:xfrm>
          <a:prstGeom prst="rect">
            <a:avLst/>
          </a:prstGeom>
          <a:solidFill>
            <a:srgbClr val="CFEAB3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B32DD6-FDED-28F1-ED7D-AFC9BA3A7CA5}"/>
              </a:ext>
            </a:extLst>
          </p:cNvPr>
          <p:cNvSpPr txBox="1"/>
          <p:nvPr/>
        </p:nvSpPr>
        <p:spPr>
          <a:xfrm>
            <a:off x="2463800" y="33401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Tilrettelegging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617EBD-F182-6FF5-A2C1-BD13627B85DF}"/>
              </a:ext>
            </a:extLst>
          </p:cNvPr>
          <p:cNvSpPr txBox="1"/>
          <p:nvPr/>
        </p:nvSpPr>
        <p:spPr>
          <a:xfrm>
            <a:off x="2463800" y="36449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teamsiden · gjennomføring</a:t>
            </a:r>
          </a:p>
        </p:txBody>
      </p:sp>
      <p:sp>
        <p:nvSpPr>
          <p:cNvPr id="14" name="Felt Hands-on">
            <a:extLst>
              <a:ext uri="{FF2B5EF4-FFF2-40B4-BE49-F238E27FC236}">
                <a16:creationId xmlns:a16="http://schemas.microsoft.com/office/drawing/2014/main" id="{A914D5D4-BE7B-FAAF-8BE6-1C28195F4E6E}"/>
              </a:ext>
            </a:extLst>
          </p:cNvPr>
          <p:cNvSpPr/>
          <p:nvPr/>
        </p:nvSpPr>
        <p:spPr>
          <a:xfrm>
            <a:off x="6096000" y="3314700"/>
            <a:ext cx="3683000" cy="2095500"/>
          </a:xfrm>
          <a:prstGeom prst="rect">
            <a:avLst/>
          </a:prstGeom>
          <a:solidFill>
            <a:srgbClr val="F8E2B0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1BA539-F17F-FC5D-BD52-48E4B55F134D}"/>
              </a:ext>
            </a:extLst>
          </p:cNvPr>
          <p:cNvSpPr txBox="1"/>
          <p:nvPr/>
        </p:nvSpPr>
        <p:spPr>
          <a:xfrm>
            <a:off x="6146800" y="33401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Hands-on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2E7429-D023-F22B-7AE3-1A25A3521270}"/>
              </a:ext>
            </a:extLst>
          </p:cNvPr>
          <p:cNvSpPr txBox="1"/>
          <p:nvPr/>
        </p:nvSpPr>
        <p:spPr>
          <a:xfrm>
            <a:off x="6146800" y="36449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produktsiden · gjennomføring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D88EA4-59A2-ED1D-3735-CD9B451CCC4F}"/>
              </a:ext>
            </a:extLst>
          </p:cNvPr>
          <p:cNvCxnSpPr/>
          <p:nvPr/>
        </p:nvCxnSpPr>
        <p:spPr>
          <a:xfrm>
            <a:off x="2336800" y="3314700"/>
            <a:ext cx="7518400" cy="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F7F089E-4AB8-7A0D-AFBB-5CF5FDBFCE28}"/>
              </a:ext>
            </a:extLst>
          </p:cNvPr>
          <p:cNvCxnSpPr/>
          <p:nvPr/>
        </p:nvCxnSpPr>
        <p:spPr>
          <a:xfrm flipV="1">
            <a:off x="6096000" y="1143000"/>
            <a:ext cx="0" cy="434340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B7E912D-7BC4-835F-87AF-83657AB4A335}"/>
              </a:ext>
            </a:extLst>
          </p:cNvPr>
          <p:cNvSpPr txBox="1"/>
          <p:nvPr/>
        </p:nvSpPr>
        <p:spPr>
          <a:xfrm>
            <a:off x="1422400" y="3162300"/>
            <a:ext cx="9652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Teamsiden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E480A4-1A4D-DE3C-7F77-E5DC05C71972}"/>
              </a:ext>
            </a:extLst>
          </p:cNvPr>
          <p:cNvSpPr txBox="1"/>
          <p:nvPr/>
        </p:nvSpPr>
        <p:spPr>
          <a:xfrm>
            <a:off x="9829800" y="3162300"/>
            <a:ext cx="1143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Produktsiden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363C07-6B84-6A11-52CE-4C608BAFE215}"/>
              </a:ext>
            </a:extLst>
          </p:cNvPr>
          <p:cNvSpPr txBox="1"/>
          <p:nvPr/>
        </p:nvSpPr>
        <p:spPr>
          <a:xfrm>
            <a:off x="5334000" y="914400"/>
            <a:ext cx="152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Retning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903DCB-587C-F964-E9BD-8AD8D36014B3}"/>
              </a:ext>
            </a:extLst>
          </p:cNvPr>
          <p:cNvSpPr txBox="1"/>
          <p:nvPr/>
        </p:nvSpPr>
        <p:spPr>
          <a:xfrm>
            <a:off x="5207000" y="5461000"/>
            <a:ext cx="177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Gjennomføring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1B034BC-154D-7706-F666-5B70DDDA598A}"/>
              </a:ext>
            </a:extLst>
          </p:cNvPr>
          <p:cNvSpPr/>
          <p:nvPr/>
        </p:nvSpPr>
        <p:spPr>
          <a:xfrm>
            <a:off x="571500" y="5791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A6D3F7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Produktleder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756D970-E9CB-F441-75D1-6155DED7C5C5}"/>
              </a:ext>
            </a:extLst>
          </p:cNvPr>
          <p:cNvSpPr/>
          <p:nvPr/>
        </p:nvSpPr>
        <p:spPr>
          <a:xfrm>
            <a:off x="2425700" y="5791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E3C4EA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Produkteier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82B2B24-E8B4-2359-EB8E-1E0B1B8B665C}"/>
              </a:ext>
            </a:extLst>
          </p:cNvPr>
          <p:cNvSpPr/>
          <p:nvPr/>
        </p:nvSpPr>
        <p:spPr>
          <a:xfrm>
            <a:off x="4279900" y="5791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F8E2B0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Teamleder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4294300-41DD-FA0A-DCCA-0FA057EC2511}"/>
              </a:ext>
            </a:extLst>
          </p:cNvPr>
          <p:cNvSpPr/>
          <p:nvPr/>
        </p:nvSpPr>
        <p:spPr>
          <a:xfrm>
            <a:off x="6134100" y="5791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CFEAB3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Scrum Master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B053881-24A9-3DC2-A23B-278841F4DD84}"/>
              </a:ext>
            </a:extLst>
          </p:cNvPr>
          <p:cNvSpPr/>
          <p:nvPr/>
        </p:nvSpPr>
        <p:spPr>
          <a:xfrm>
            <a:off x="7988300" y="5791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Tech lead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6EC8DE8-3756-8851-FA2A-CAB1EA39C213}"/>
              </a:ext>
            </a:extLst>
          </p:cNvPr>
          <p:cNvSpPr/>
          <p:nvPr/>
        </p:nvSpPr>
        <p:spPr>
          <a:xfrm>
            <a:off x="9842500" y="5791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F9E1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Funksjonell arkitekt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ADDC8AC-A514-83A9-401A-D8BEF70EE45D}"/>
              </a:ext>
            </a:extLst>
          </p:cNvPr>
          <p:cNvSpPr/>
          <p:nvPr/>
        </p:nvSpPr>
        <p:spPr>
          <a:xfrm>
            <a:off x="571500" y="6172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A6D3F7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UX-designer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A34D533-1149-70BE-FB09-601587CCEF70}"/>
              </a:ext>
            </a:extLst>
          </p:cNvPr>
          <p:cNvSpPr/>
          <p:nvPr/>
        </p:nvSpPr>
        <p:spPr>
          <a:xfrm>
            <a:off x="2425700" y="6172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E3C4EA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Tjenestedesigner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3F44491-ABF9-D15F-35AC-7DEC9BA27D8B}"/>
              </a:ext>
            </a:extLst>
          </p:cNvPr>
          <p:cNvSpPr/>
          <p:nvPr/>
        </p:nvSpPr>
        <p:spPr>
          <a:xfrm>
            <a:off x="4279900" y="6172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F8E2B0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Utvikler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4C69A9-2CA2-2149-2D08-38D2DB0C927F}"/>
              </a:ext>
            </a:extLst>
          </p:cNvPr>
          <p:cNvSpPr/>
          <p:nvPr/>
        </p:nvSpPr>
        <p:spPr>
          <a:xfrm>
            <a:off x="6134100" y="6172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CFEAB3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Tester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89BF760-9A13-A325-9515-A52A3EFA96CB}"/>
              </a:ext>
            </a:extLst>
          </p:cNvPr>
          <p:cNvSpPr/>
          <p:nvPr/>
        </p:nvSpPr>
        <p:spPr>
          <a:xfrm>
            <a:off x="7988300" y="6172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Testleder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3467E36-1427-2959-DDEB-D2782247ACC8}"/>
              </a:ext>
            </a:extLst>
          </p:cNvPr>
          <p:cNvSpPr/>
          <p:nvPr/>
        </p:nvSpPr>
        <p:spPr>
          <a:xfrm>
            <a:off x="9842500" y="6172200"/>
            <a:ext cx="1752600" cy="304800"/>
          </a:xfrm>
          <a:prstGeom prst="roundRect">
            <a:avLst>
              <a:gd name="adj" fmla="val 50000"/>
            </a:avLst>
          </a:prstGeom>
          <a:solidFill>
            <a:srgbClr val="F9E1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Prosjektleder</a:t>
            </a:r>
          </a:p>
        </p:txBody>
      </p:sp>
    </p:spTree>
    <p:extLst>
      <p:ext uri="{BB962C8B-B14F-4D97-AF65-F5344CB8AC3E}">
        <p14:creationId xmlns:p14="http://schemas.microsoft.com/office/powerpoint/2010/main" val="1250012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243572-5AB3-A52A-E72C-407755908A83}"/>
              </a:ext>
            </a:extLst>
          </p:cNvPr>
          <p:cNvSpPr txBox="1"/>
          <p:nvPr/>
        </p:nvSpPr>
        <p:spPr>
          <a:xfrm>
            <a:off x="508000" y="177800"/>
            <a:ext cx="11176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2800" b="1">
                <a:solidFill>
                  <a:srgbClr val="1C1C1C"/>
                </a:solidFill>
                <a:latin typeface="Segoe UI" panose="020B0502040204020203" pitchFamily="34" charset="0"/>
              </a:rPr>
              <a:t>Meg i dag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F9644C-FC4D-04DF-8809-3CEC46EB536C}"/>
              </a:ext>
            </a:extLst>
          </p:cNvPr>
          <p:cNvSpPr txBox="1"/>
          <p:nvPr/>
        </p:nvSpPr>
        <p:spPr>
          <a:xfrm>
            <a:off x="508000" y="660400"/>
            <a:ext cx="111760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300">
                <a:solidFill>
                  <a:srgbClr val="555555"/>
                </a:solidFill>
                <a:latin typeface="Segoe UI" panose="020B0502040204020203" pitchFamily="34" charset="0"/>
              </a:rPr>
              <a:t>Hvor er du i dag, og hvor ønsker du å utvikle deg? Flytt sirklene. Rangér så områdene du trives best (1) og minst (4) med.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C1541E-4E92-A4F5-D3E6-456962A7804E}"/>
              </a:ext>
            </a:extLst>
          </p:cNvPr>
          <p:cNvSpPr txBox="1"/>
          <p:nvPr/>
        </p:nvSpPr>
        <p:spPr>
          <a:xfrm>
            <a:off x="8890000" y="6527800"/>
            <a:ext cx="2921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kristianpihl.no</a:t>
            </a:r>
          </a:p>
        </p:txBody>
      </p:sp>
      <p:sp>
        <p:nvSpPr>
          <p:cNvPr id="5" name="Felt Kulturbygging">
            <a:extLst>
              <a:ext uri="{FF2B5EF4-FFF2-40B4-BE49-F238E27FC236}">
                <a16:creationId xmlns:a16="http://schemas.microsoft.com/office/drawing/2014/main" id="{53DE64FF-1940-6A79-4A3D-E187D9EFD73D}"/>
              </a:ext>
            </a:extLst>
          </p:cNvPr>
          <p:cNvSpPr/>
          <p:nvPr/>
        </p:nvSpPr>
        <p:spPr>
          <a:xfrm>
            <a:off x="2413000" y="1219200"/>
            <a:ext cx="3683000" cy="2095500"/>
          </a:xfrm>
          <a:prstGeom prst="rect">
            <a:avLst/>
          </a:prstGeom>
          <a:solidFill>
            <a:srgbClr val="E3C4EA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52E111-AD9B-363F-4092-B4A85FD2BDC6}"/>
              </a:ext>
            </a:extLst>
          </p:cNvPr>
          <p:cNvSpPr txBox="1"/>
          <p:nvPr/>
        </p:nvSpPr>
        <p:spPr>
          <a:xfrm>
            <a:off x="2463800" y="12446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Kulturbygging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6545EA-A0B6-B71D-0DA6-AE788C39505B}"/>
              </a:ext>
            </a:extLst>
          </p:cNvPr>
          <p:cNvSpPr txBox="1"/>
          <p:nvPr/>
        </p:nvSpPr>
        <p:spPr>
          <a:xfrm>
            <a:off x="2463800" y="15494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teamsiden · retning</a:t>
            </a:r>
          </a:p>
        </p:txBody>
      </p:sp>
      <p:sp>
        <p:nvSpPr>
          <p:cNvPr id="8" name="Felt Har overblikket">
            <a:extLst>
              <a:ext uri="{FF2B5EF4-FFF2-40B4-BE49-F238E27FC236}">
                <a16:creationId xmlns:a16="http://schemas.microsoft.com/office/drawing/2014/main" id="{C0B61D4A-1FFB-B042-5F25-691D56F823C0}"/>
              </a:ext>
            </a:extLst>
          </p:cNvPr>
          <p:cNvSpPr/>
          <p:nvPr/>
        </p:nvSpPr>
        <p:spPr>
          <a:xfrm>
            <a:off x="6096000" y="1219200"/>
            <a:ext cx="3683000" cy="2095500"/>
          </a:xfrm>
          <a:prstGeom prst="rect">
            <a:avLst/>
          </a:prstGeom>
          <a:solidFill>
            <a:srgbClr val="A6D3F7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2A7D1A-C2C8-7084-5232-143768530582}"/>
              </a:ext>
            </a:extLst>
          </p:cNvPr>
          <p:cNvSpPr txBox="1"/>
          <p:nvPr/>
        </p:nvSpPr>
        <p:spPr>
          <a:xfrm>
            <a:off x="6146800" y="12446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Har overblikket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1EC5D2-450E-98B3-247D-5A18BE4F1E6D}"/>
              </a:ext>
            </a:extLst>
          </p:cNvPr>
          <p:cNvSpPr txBox="1"/>
          <p:nvPr/>
        </p:nvSpPr>
        <p:spPr>
          <a:xfrm>
            <a:off x="6146800" y="15494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produktsiden · retning</a:t>
            </a:r>
          </a:p>
        </p:txBody>
      </p:sp>
      <p:sp>
        <p:nvSpPr>
          <p:cNvPr id="11" name="Felt Tilrettelegging">
            <a:extLst>
              <a:ext uri="{FF2B5EF4-FFF2-40B4-BE49-F238E27FC236}">
                <a16:creationId xmlns:a16="http://schemas.microsoft.com/office/drawing/2014/main" id="{80C69CDD-9C53-710B-328C-7EA45E945451}"/>
              </a:ext>
            </a:extLst>
          </p:cNvPr>
          <p:cNvSpPr/>
          <p:nvPr/>
        </p:nvSpPr>
        <p:spPr>
          <a:xfrm>
            <a:off x="2413000" y="3314700"/>
            <a:ext cx="3683000" cy="2095500"/>
          </a:xfrm>
          <a:prstGeom prst="rect">
            <a:avLst/>
          </a:prstGeom>
          <a:solidFill>
            <a:srgbClr val="CFEAB3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2BF5-84D9-F600-0907-DBA1824DD503}"/>
              </a:ext>
            </a:extLst>
          </p:cNvPr>
          <p:cNvSpPr txBox="1"/>
          <p:nvPr/>
        </p:nvSpPr>
        <p:spPr>
          <a:xfrm>
            <a:off x="2463800" y="33401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Tilrettelegging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792C17-5259-41B5-BF51-1474FEB9DD2C}"/>
              </a:ext>
            </a:extLst>
          </p:cNvPr>
          <p:cNvSpPr txBox="1"/>
          <p:nvPr/>
        </p:nvSpPr>
        <p:spPr>
          <a:xfrm>
            <a:off x="2463800" y="36449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teamsiden · gjennomføring</a:t>
            </a:r>
          </a:p>
        </p:txBody>
      </p:sp>
      <p:sp>
        <p:nvSpPr>
          <p:cNvPr id="14" name="Felt Hands-on">
            <a:extLst>
              <a:ext uri="{FF2B5EF4-FFF2-40B4-BE49-F238E27FC236}">
                <a16:creationId xmlns:a16="http://schemas.microsoft.com/office/drawing/2014/main" id="{C4AD1ACD-31A2-BFFD-795F-C1E9EC872D55}"/>
              </a:ext>
            </a:extLst>
          </p:cNvPr>
          <p:cNvSpPr/>
          <p:nvPr/>
        </p:nvSpPr>
        <p:spPr>
          <a:xfrm>
            <a:off x="6096000" y="3314700"/>
            <a:ext cx="3683000" cy="2095500"/>
          </a:xfrm>
          <a:prstGeom prst="rect">
            <a:avLst/>
          </a:prstGeom>
          <a:solidFill>
            <a:srgbClr val="F8E2B0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A2BE1C-1A01-5A10-ECD5-6EEDA81C1761}"/>
              </a:ext>
            </a:extLst>
          </p:cNvPr>
          <p:cNvSpPr txBox="1"/>
          <p:nvPr/>
        </p:nvSpPr>
        <p:spPr>
          <a:xfrm>
            <a:off x="6146800" y="33401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Hands-on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F90D1-564B-F642-634E-83C540AFFB21}"/>
              </a:ext>
            </a:extLst>
          </p:cNvPr>
          <p:cNvSpPr txBox="1"/>
          <p:nvPr/>
        </p:nvSpPr>
        <p:spPr>
          <a:xfrm>
            <a:off x="6146800" y="36449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produktsiden · gjennomføring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61BD46-1F4B-C556-7BDB-EA3CEF198EF0}"/>
              </a:ext>
            </a:extLst>
          </p:cNvPr>
          <p:cNvCxnSpPr/>
          <p:nvPr/>
        </p:nvCxnSpPr>
        <p:spPr>
          <a:xfrm>
            <a:off x="2336800" y="3314700"/>
            <a:ext cx="7518400" cy="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37DD63-4B69-EFDC-DE11-B3784CEB1AF4}"/>
              </a:ext>
            </a:extLst>
          </p:cNvPr>
          <p:cNvCxnSpPr/>
          <p:nvPr/>
        </p:nvCxnSpPr>
        <p:spPr>
          <a:xfrm flipV="1">
            <a:off x="6096000" y="1143000"/>
            <a:ext cx="0" cy="434340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2D85667-BC73-02E6-1CF1-CDE9CF4C2C2A}"/>
              </a:ext>
            </a:extLst>
          </p:cNvPr>
          <p:cNvSpPr txBox="1"/>
          <p:nvPr/>
        </p:nvSpPr>
        <p:spPr>
          <a:xfrm>
            <a:off x="1422400" y="3162300"/>
            <a:ext cx="9652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Teamsiden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2352A8-CA87-A6A7-C45F-D6A403C15271}"/>
              </a:ext>
            </a:extLst>
          </p:cNvPr>
          <p:cNvSpPr txBox="1"/>
          <p:nvPr/>
        </p:nvSpPr>
        <p:spPr>
          <a:xfrm>
            <a:off x="9829800" y="3162300"/>
            <a:ext cx="1143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Produktsiden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88566A-153F-D7E6-4DE9-BC40121547B6}"/>
              </a:ext>
            </a:extLst>
          </p:cNvPr>
          <p:cNvSpPr txBox="1"/>
          <p:nvPr/>
        </p:nvSpPr>
        <p:spPr>
          <a:xfrm>
            <a:off x="5334000" y="914400"/>
            <a:ext cx="152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Retning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1CDEAB-7A31-9C98-528A-A8BAFAF32B24}"/>
              </a:ext>
            </a:extLst>
          </p:cNvPr>
          <p:cNvSpPr txBox="1"/>
          <p:nvPr/>
        </p:nvSpPr>
        <p:spPr>
          <a:xfrm>
            <a:off x="5207000" y="5461000"/>
            <a:ext cx="177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Gjennomføring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53FCDA5-DD13-AEDE-03F2-FCD0C1516772}"/>
              </a:ext>
            </a:extLst>
          </p:cNvPr>
          <p:cNvSpPr/>
          <p:nvPr/>
        </p:nvSpPr>
        <p:spPr>
          <a:xfrm>
            <a:off x="3683000" y="3810000"/>
            <a:ext cx="990600" cy="990600"/>
          </a:xfrm>
          <a:prstGeom prst="ellipse">
            <a:avLst/>
          </a:prstGeom>
          <a:solidFill>
            <a:srgbClr val="F2B8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Meg i dag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E9263DF-2E64-7DC5-0E1C-C17DE1CEEA36}"/>
              </a:ext>
            </a:extLst>
          </p:cNvPr>
          <p:cNvSpPr/>
          <p:nvPr/>
        </p:nvSpPr>
        <p:spPr>
          <a:xfrm>
            <a:off x="7112000" y="1905000"/>
            <a:ext cx="990600" cy="990600"/>
          </a:xfrm>
          <a:prstGeom prst="ellipse">
            <a:avLst/>
          </a:prstGeom>
          <a:noFill/>
          <a:ln w="28575" cap="flat" cmpd="sng" algn="ctr">
            <a:solidFill>
              <a:srgbClr val="1C1C1C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Ønsker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D426E56-7CC2-1189-D5DD-1C47A8EF9348}"/>
              </a:ext>
            </a:extLst>
          </p:cNvPr>
          <p:cNvCxnSpPr/>
          <p:nvPr/>
        </p:nvCxnSpPr>
        <p:spPr>
          <a:xfrm flipV="1">
            <a:off x="4724400" y="2717800"/>
            <a:ext cx="2336800" cy="1473200"/>
          </a:xfrm>
          <a:prstGeom prst="line">
            <a:avLst/>
          </a:prstGeom>
          <a:ln w="25400">
            <a:solidFill>
              <a:srgbClr val="555555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DEF064F-88B7-4FB8-DC14-B9DEF78E091E}"/>
              </a:ext>
            </a:extLst>
          </p:cNvPr>
          <p:cNvSpPr/>
          <p:nvPr/>
        </p:nvSpPr>
        <p:spPr>
          <a:xfrm>
            <a:off x="2413000" y="5994400"/>
            <a:ext cx="1778000" cy="304800"/>
          </a:xfrm>
          <a:prstGeom prst="roundRect">
            <a:avLst>
              <a:gd name="adj" fmla="val 50000"/>
            </a:avLst>
          </a:prstGeom>
          <a:solidFill>
            <a:srgbClr val="F9E1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1  Trives best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16E57C2-D2E5-E70E-4A64-1EE1241FF892}"/>
              </a:ext>
            </a:extLst>
          </p:cNvPr>
          <p:cNvSpPr/>
          <p:nvPr/>
        </p:nvSpPr>
        <p:spPr>
          <a:xfrm>
            <a:off x="4318000" y="5994400"/>
            <a:ext cx="1778000" cy="304800"/>
          </a:xfrm>
          <a:prstGeom prst="roundRect">
            <a:avLst>
              <a:gd name="adj" fmla="val 50000"/>
            </a:avLst>
          </a:prstGeom>
          <a:solidFill>
            <a:srgbClr val="F9E1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E24D487-C027-92E6-6857-C7188C5EE2A1}"/>
              </a:ext>
            </a:extLst>
          </p:cNvPr>
          <p:cNvSpPr/>
          <p:nvPr/>
        </p:nvSpPr>
        <p:spPr>
          <a:xfrm>
            <a:off x="6223000" y="5994400"/>
            <a:ext cx="1778000" cy="304800"/>
          </a:xfrm>
          <a:prstGeom prst="roundRect">
            <a:avLst>
              <a:gd name="adj" fmla="val 50000"/>
            </a:avLst>
          </a:prstGeom>
          <a:solidFill>
            <a:srgbClr val="F9E1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EFD0616-8505-1FBD-DF9B-F78F63CA02C3}"/>
              </a:ext>
            </a:extLst>
          </p:cNvPr>
          <p:cNvSpPr/>
          <p:nvPr/>
        </p:nvSpPr>
        <p:spPr>
          <a:xfrm>
            <a:off x="8128000" y="5994400"/>
            <a:ext cx="1778000" cy="304800"/>
          </a:xfrm>
          <a:prstGeom prst="roundRect">
            <a:avLst>
              <a:gd name="adj" fmla="val 50000"/>
            </a:avLst>
          </a:prstGeom>
          <a:solidFill>
            <a:srgbClr val="F9E1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4  Trives minst</a:t>
            </a:r>
          </a:p>
        </p:txBody>
      </p:sp>
    </p:spTree>
    <p:extLst>
      <p:ext uri="{BB962C8B-B14F-4D97-AF65-F5344CB8AC3E}">
        <p14:creationId xmlns:p14="http://schemas.microsoft.com/office/powerpoint/2010/main" val="2381075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17EA78-3CCB-C3B7-D84F-7EC23B360BD2}"/>
              </a:ext>
            </a:extLst>
          </p:cNvPr>
          <p:cNvSpPr txBox="1"/>
          <p:nvPr/>
        </p:nvSpPr>
        <p:spPr>
          <a:xfrm>
            <a:off x="508000" y="177800"/>
            <a:ext cx="11176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2800" b="1">
                <a:solidFill>
                  <a:srgbClr val="1C1C1C"/>
                </a:solidFill>
                <a:latin typeface="Segoe UI" panose="020B0502040204020203" pitchFamily="34" charset="0"/>
              </a:rPr>
              <a:t>Team-kart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D87565-8F34-9021-C0E2-34CB931BEAD6}"/>
              </a:ext>
            </a:extLst>
          </p:cNvPr>
          <p:cNvSpPr txBox="1"/>
          <p:nvPr/>
        </p:nvSpPr>
        <p:spPr>
          <a:xfrm>
            <a:off x="508000" y="660400"/>
            <a:ext cx="111760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300">
                <a:solidFill>
                  <a:srgbClr val="555555"/>
                </a:solidFill>
                <a:latin typeface="Segoe UI" panose="020B0502040204020203" pitchFamily="34" charset="0"/>
              </a:rPr>
              <a:t>Plasser teamet. Hvor er hullene? Hvor må vi rekruttere inn eller lære opp?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339100-1A06-D3FA-DAD4-EFE680272460}"/>
              </a:ext>
            </a:extLst>
          </p:cNvPr>
          <p:cNvSpPr txBox="1"/>
          <p:nvPr/>
        </p:nvSpPr>
        <p:spPr>
          <a:xfrm>
            <a:off x="8890000" y="6527800"/>
            <a:ext cx="2921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kristianpihl.no</a:t>
            </a:r>
          </a:p>
        </p:txBody>
      </p:sp>
      <p:sp>
        <p:nvSpPr>
          <p:cNvPr id="5" name="Felt Kulturbygging">
            <a:extLst>
              <a:ext uri="{FF2B5EF4-FFF2-40B4-BE49-F238E27FC236}">
                <a16:creationId xmlns:a16="http://schemas.microsoft.com/office/drawing/2014/main" id="{6B593134-3140-2996-F022-6899FD3B79EA}"/>
              </a:ext>
            </a:extLst>
          </p:cNvPr>
          <p:cNvSpPr/>
          <p:nvPr/>
        </p:nvSpPr>
        <p:spPr>
          <a:xfrm>
            <a:off x="2413000" y="1219200"/>
            <a:ext cx="3683000" cy="2095500"/>
          </a:xfrm>
          <a:prstGeom prst="rect">
            <a:avLst/>
          </a:prstGeom>
          <a:solidFill>
            <a:srgbClr val="E3C4EA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5E8E17-2DB7-375E-251D-998DDACD0EB2}"/>
              </a:ext>
            </a:extLst>
          </p:cNvPr>
          <p:cNvSpPr txBox="1"/>
          <p:nvPr/>
        </p:nvSpPr>
        <p:spPr>
          <a:xfrm>
            <a:off x="2463800" y="12446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Kulturbygging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470A1E-E66C-EF0A-7BDC-C380C9E17303}"/>
              </a:ext>
            </a:extLst>
          </p:cNvPr>
          <p:cNvSpPr txBox="1"/>
          <p:nvPr/>
        </p:nvSpPr>
        <p:spPr>
          <a:xfrm>
            <a:off x="2463800" y="15494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teamsiden · retning</a:t>
            </a:r>
          </a:p>
        </p:txBody>
      </p:sp>
      <p:sp>
        <p:nvSpPr>
          <p:cNvPr id="8" name="Felt Har overblikket">
            <a:extLst>
              <a:ext uri="{FF2B5EF4-FFF2-40B4-BE49-F238E27FC236}">
                <a16:creationId xmlns:a16="http://schemas.microsoft.com/office/drawing/2014/main" id="{31C59F0F-8B6D-E175-555E-3CD39C005BA2}"/>
              </a:ext>
            </a:extLst>
          </p:cNvPr>
          <p:cNvSpPr/>
          <p:nvPr/>
        </p:nvSpPr>
        <p:spPr>
          <a:xfrm>
            <a:off x="6096000" y="1219200"/>
            <a:ext cx="3683000" cy="2095500"/>
          </a:xfrm>
          <a:prstGeom prst="rect">
            <a:avLst/>
          </a:prstGeom>
          <a:solidFill>
            <a:srgbClr val="A6D3F7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40F12F-B287-2593-EC16-818EB6325948}"/>
              </a:ext>
            </a:extLst>
          </p:cNvPr>
          <p:cNvSpPr txBox="1"/>
          <p:nvPr/>
        </p:nvSpPr>
        <p:spPr>
          <a:xfrm>
            <a:off x="6146800" y="12446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Har overblikket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193668-E8D9-8CD5-5621-840A1FC94BCC}"/>
              </a:ext>
            </a:extLst>
          </p:cNvPr>
          <p:cNvSpPr txBox="1"/>
          <p:nvPr/>
        </p:nvSpPr>
        <p:spPr>
          <a:xfrm>
            <a:off x="6146800" y="15494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produktsiden · retning</a:t>
            </a:r>
          </a:p>
        </p:txBody>
      </p:sp>
      <p:sp>
        <p:nvSpPr>
          <p:cNvPr id="11" name="Felt Tilrettelegging">
            <a:extLst>
              <a:ext uri="{FF2B5EF4-FFF2-40B4-BE49-F238E27FC236}">
                <a16:creationId xmlns:a16="http://schemas.microsoft.com/office/drawing/2014/main" id="{C3B9A1DE-EF6F-29A1-2445-0FD1656A2807}"/>
              </a:ext>
            </a:extLst>
          </p:cNvPr>
          <p:cNvSpPr/>
          <p:nvPr/>
        </p:nvSpPr>
        <p:spPr>
          <a:xfrm>
            <a:off x="2413000" y="3314700"/>
            <a:ext cx="3683000" cy="2095500"/>
          </a:xfrm>
          <a:prstGeom prst="rect">
            <a:avLst/>
          </a:prstGeom>
          <a:solidFill>
            <a:srgbClr val="CFEAB3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4C90A-C854-089B-37D3-FDEA2120488F}"/>
              </a:ext>
            </a:extLst>
          </p:cNvPr>
          <p:cNvSpPr txBox="1"/>
          <p:nvPr/>
        </p:nvSpPr>
        <p:spPr>
          <a:xfrm>
            <a:off x="2463800" y="33401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Tilrettelegging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4B92ED-3E5A-86EF-FC78-6D073D7069B0}"/>
              </a:ext>
            </a:extLst>
          </p:cNvPr>
          <p:cNvSpPr txBox="1"/>
          <p:nvPr/>
        </p:nvSpPr>
        <p:spPr>
          <a:xfrm>
            <a:off x="2463800" y="36449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teamsiden · gjennomføring</a:t>
            </a:r>
          </a:p>
        </p:txBody>
      </p:sp>
      <p:sp>
        <p:nvSpPr>
          <p:cNvPr id="14" name="Felt Hands-on">
            <a:extLst>
              <a:ext uri="{FF2B5EF4-FFF2-40B4-BE49-F238E27FC236}">
                <a16:creationId xmlns:a16="http://schemas.microsoft.com/office/drawing/2014/main" id="{69E38AB6-2C5F-9049-6084-F34265D148B2}"/>
              </a:ext>
            </a:extLst>
          </p:cNvPr>
          <p:cNvSpPr/>
          <p:nvPr/>
        </p:nvSpPr>
        <p:spPr>
          <a:xfrm>
            <a:off x="6096000" y="3314700"/>
            <a:ext cx="3683000" cy="2095500"/>
          </a:xfrm>
          <a:prstGeom prst="rect">
            <a:avLst/>
          </a:prstGeom>
          <a:solidFill>
            <a:srgbClr val="F8E2B0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E945B3-72BF-123C-D104-2CD45D56CF72}"/>
              </a:ext>
            </a:extLst>
          </p:cNvPr>
          <p:cNvSpPr txBox="1"/>
          <p:nvPr/>
        </p:nvSpPr>
        <p:spPr>
          <a:xfrm>
            <a:off x="6146800" y="33401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600" b="1">
                <a:solidFill>
                  <a:srgbClr val="1C1C1C"/>
                </a:solidFill>
                <a:latin typeface="Segoe UI" panose="020B0502040204020203" pitchFamily="34" charset="0"/>
              </a:rPr>
              <a:t>Hands-on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96CAD5-6BA8-2142-D0A2-1633A0A59378}"/>
              </a:ext>
            </a:extLst>
          </p:cNvPr>
          <p:cNvSpPr txBox="1"/>
          <p:nvPr/>
        </p:nvSpPr>
        <p:spPr>
          <a:xfrm>
            <a:off x="6146800" y="3644900"/>
            <a:ext cx="35814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produktsiden · gjennomføring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A75AB8-6D44-F067-1D07-290AE30D46AD}"/>
              </a:ext>
            </a:extLst>
          </p:cNvPr>
          <p:cNvCxnSpPr/>
          <p:nvPr/>
        </p:nvCxnSpPr>
        <p:spPr>
          <a:xfrm>
            <a:off x="2336800" y="3314700"/>
            <a:ext cx="7518400" cy="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CBC8D3D-9881-498C-85DF-A9B9A11CD23B}"/>
              </a:ext>
            </a:extLst>
          </p:cNvPr>
          <p:cNvCxnSpPr/>
          <p:nvPr/>
        </p:nvCxnSpPr>
        <p:spPr>
          <a:xfrm flipV="1">
            <a:off x="6096000" y="1143000"/>
            <a:ext cx="0" cy="434340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1AA69EB-AF3B-C52E-4344-F475010255F8}"/>
              </a:ext>
            </a:extLst>
          </p:cNvPr>
          <p:cNvSpPr txBox="1"/>
          <p:nvPr/>
        </p:nvSpPr>
        <p:spPr>
          <a:xfrm>
            <a:off x="1422400" y="3162300"/>
            <a:ext cx="9652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Teamsiden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2D0E4D-C274-0880-1EA6-4ACE01F13C29}"/>
              </a:ext>
            </a:extLst>
          </p:cNvPr>
          <p:cNvSpPr txBox="1"/>
          <p:nvPr/>
        </p:nvSpPr>
        <p:spPr>
          <a:xfrm>
            <a:off x="9829800" y="3162300"/>
            <a:ext cx="1143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Produktsiden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FE802D-9A76-53D7-4DA8-B0FDB7FA697B}"/>
              </a:ext>
            </a:extLst>
          </p:cNvPr>
          <p:cNvSpPr txBox="1"/>
          <p:nvPr/>
        </p:nvSpPr>
        <p:spPr>
          <a:xfrm>
            <a:off x="5334000" y="914400"/>
            <a:ext cx="152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Retning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2B4E98-CDC8-5E74-B610-0DD93761BF81}"/>
              </a:ext>
            </a:extLst>
          </p:cNvPr>
          <p:cNvSpPr txBox="1"/>
          <p:nvPr/>
        </p:nvSpPr>
        <p:spPr>
          <a:xfrm>
            <a:off x="5207000" y="5461000"/>
            <a:ext cx="1778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1200" b="1">
                <a:solidFill>
                  <a:srgbClr val="1C1C1C"/>
                </a:solidFill>
                <a:latin typeface="Segoe UI" panose="020B0502040204020203" pitchFamily="34" charset="0"/>
              </a:rPr>
              <a:t>Gjennomføring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C206042-52AF-BD37-8144-D24A45D4A4A2}"/>
              </a:ext>
            </a:extLst>
          </p:cNvPr>
          <p:cNvSpPr/>
          <p:nvPr/>
        </p:nvSpPr>
        <p:spPr>
          <a:xfrm>
            <a:off x="1016000" y="5867400"/>
            <a:ext cx="838200" cy="838200"/>
          </a:xfrm>
          <a:prstGeom prst="ellipse">
            <a:avLst/>
          </a:prstGeom>
          <a:solidFill>
            <a:srgbClr val="A6D3F7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Navn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06CBEAC-D6B5-2E51-2951-E5FE11AF89B3}"/>
              </a:ext>
            </a:extLst>
          </p:cNvPr>
          <p:cNvSpPr/>
          <p:nvPr/>
        </p:nvSpPr>
        <p:spPr>
          <a:xfrm>
            <a:off x="2286000" y="5867400"/>
            <a:ext cx="838200" cy="838200"/>
          </a:xfrm>
          <a:prstGeom prst="ellipse">
            <a:avLst/>
          </a:prstGeom>
          <a:solidFill>
            <a:srgbClr val="E3C4EA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Navn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FB74EEC-93A6-8422-B270-B747D3762AC0}"/>
              </a:ext>
            </a:extLst>
          </p:cNvPr>
          <p:cNvSpPr/>
          <p:nvPr/>
        </p:nvSpPr>
        <p:spPr>
          <a:xfrm>
            <a:off x="3556000" y="5867400"/>
            <a:ext cx="838200" cy="838200"/>
          </a:xfrm>
          <a:prstGeom prst="ellipse">
            <a:avLst/>
          </a:prstGeom>
          <a:solidFill>
            <a:srgbClr val="F8E2B0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Navn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BC36B97-64A9-58BD-0F7C-1F633DA5A2E1}"/>
              </a:ext>
            </a:extLst>
          </p:cNvPr>
          <p:cNvSpPr/>
          <p:nvPr/>
        </p:nvSpPr>
        <p:spPr>
          <a:xfrm>
            <a:off x="4826000" y="5867400"/>
            <a:ext cx="838200" cy="838200"/>
          </a:xfrm>
          <a:prstGeom prst="ellipse">
            <a:avLst/>
          </a:prstGeom>
          <a:solidFill>
            <a:srgbClr val="CFEAB3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Navn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12707D6-5240-958B-B90F-62BBE44EBA8A}"/>
              </a:ext>
            </a:extLst>
          </p:cNvPr>
          <p:cNvSpPr/>
          <p:nvPr/>
        </p:nvSpPr>
        <p:spPr>
          <a:xfrm>
            <a:off x="6096000" y="5867400"/>
            <a:ext cx="838200" cy="838200"/>
          </a:xfrm>
          <a:prstGeom prst="ellipse">
            <a:avLst/>
          </a:prstGeom>
          <a:solidFill>
            <a:srgbClr val="F2B8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Navn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040041F-F948-23A2-3554-135E07451F0C}"/>
              </a:ext>
            </a:extLst>
          </p:cNvPr>
          <p:cNvSpPr/>
          <p:nvPr/>
        </p:nvSpPr>
        <p:spPr>
          <a:xfrm>
            <a:off x="7366000" y="5867400"/>
            <a:ext cx="838200" cy="838200"/>
          </a:xfrm>
          <a:prstGeom prst="ellipse">
            <a:avLst/>
          </a:prstGeom>
          <a:solidFill>
            <a:srgbClr val="F9E14B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>
                <a:solidFill>
                  <a:srgbClr val="1C1C1C"/>
                </a:solidFill>
                <a:latin typeface="Segoe UI" panose="020B0502040204020203" pitchFamily="34" charset="0"/>
              </a:rPr>
              <a:t>Navn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6A96D5F-7DDB-E30A-6D94-31537541F63C}"/>
              </a:ext>
            </a:extLst>
          </p:cNvPr>
          <p:cNvSpPr/>
          <p:nvPr/>
        </p:nvSpPr>
        <p:spPr>
          <a:xfrm>
            <a:off x="8890000" y="5867400"/>
            <a:ext cx="838200" cy="838200"/>
          </a:xfrm>
          <a:prstGeom prst="ellipse">
            <a:avLst/>
          </a:prstGeom>
          <a:noFill/>
          <a:ln w="28575" cap="flat" cmpd="sng" algn="ctr">
            <a:solidFill>
              <a:srgbClr val="1C1C1C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100" b="1">
                <a:solidFill>
                  <a:srgbClr val="1C1C1C"/>
                </a:solidFill>
                <a:latin typeface="Segoe UI" panose="020B0502040204020203" pitchFamily="34" charset="0"/>
              </a:rPr>
              <a:t>Hull?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75F1BF-A7FA-9DA7-2586-933CED0BBB35}"/>
              </a:ext>
            </a:extLst>
          </p:cNvPr>
          <p:cNvSpPr txBox="1"/>
          <p:nvPr/>
        </p:nvSpPr>
        <p:spPr>
          <a:xfrm>
            <a:off x="9906000" y="5969000"/>
            <a:ext cx="1905000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Dra et navn inn i feltet som passer. Tomme felt er mulige hull.</a:t>
            </a:r>
          </a:p>
        </p:txBody>
      </p:sp>
    </p:spTree>
    <p:extLst>
      <p:ext uri="{BB962C8B-B14F-4D97-AF65-F5344CB8AC3E}">
        <p14:creationId xmlns:p14="http://schemas.microsoft.com/office/powerpoint/2010/main" val="1651889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11A2C8-F883-1D33-C740-14A70059255F}"/>
              </a:ext>
            </a:extLst>
          </p:cNvPr>
          <p:cNvSpPr txBox="1"/>
          <p:nvPr/>
        </p:nvSpPr>
        <p:spPr>
          <a:xfrm>
            <a:off x="508000" y="177800"/>
            <a:ext cx="11176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2800" b="1">
                <a:solidFill>
                  <a:srgbClr val="1C1C1C"/>
                </a:solidFill>
                <a:latin typeface="Segoe UI" panose="020B0502040204020203" pitchFamily="34" charset="0"/>
              </a:rPr>
              <a:t>Før og nå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00602B-0723-10DC-E0F6-B5CA92D1B6DD}"/>
              </a:ext>
            </a:extLst>
          </p:cNvPr>
          <p:cNvSpPr txBox="1"/>
          <p:nvPr/>
        </p:nvSpPr>
        <p:spPr>
          <a:xfrm>
            <a:off x="508000" y="660400"/>
            <a:ext cx="111760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300">
                <a:solidFill>
                  <a:srgbClr val="555555"/>
                </a:solidFill>
                <a:latin typeface="Segoe UI" panose="020B0502040204020203" pitchFamily="34" charset="0"/>
              </a:rPr>
              <a:t>Hvordan var det i begynnelsen? Hvordan er det nå? Hva er forskjellen?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9FAA96-D39D-84B0-3818-512048A7CE7A}"/>
              </a:ext>
            </a:extLst>
          </p:cNvPr>
          <p:cNvSpPr txBox="1"/>
          <p:nvPr/>
        </p:nvSpPr>
        <p:spPr>
          <a:xfrm>
            <a:off x="8890000" y="6527800"/>
            <a:ext cx="2921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1000">
                <a:solidFill>
                  <a:srgbClr val="555555"/>
                </a:solidFill>
                <a:latin typeface="Segoe UI" panose="020B0502040204020203" pitchFamily="34" charset="0"/>
              </a:rPr>
              <a:t>kristianpihl.no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B6EDE-9AA7-2787-6D93-19C53AD334D9}"/>
              </a:ext>
            </a:extLst>
          </p:cNvPr>
          <p:cNvSpPr txBox="1"/>
          <p:nvPr/>
        </p:nvSpPr>
        <p:spPr>
          <a:xfrm>
            <a:off x="508000" y="1066800"/>
            <a:ext cx="5080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400" b="1">
                <a:solidFill>
                  <a:srgbClr val="1C1C1C"/>
                </a:solidFill>
                <a:latin typeface="Segoe UI" panose="020B0502040204020203" pitchFamily="34" charset="0"/>
              </a:rPr>
              <a:t>I begynnelsen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DA189-D9B3-ADE6-C10A-F577871A8FEE}"/>
              </a:ext>
            </a:extLst>
          </p:cNvPr>
          <p:cNvSpPr txBox="1"/>
          <p:nvPr/>
        </p:nvSpPr>
        <p:spPr>
          <a:xfrm>
            <a:off x="7239000" y="1066800"/>
            <a:ext cx="5080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400" b="1">
                <a:solidFill>
                  <a:srgbClr val="1C1C1C"/>
                </a:solidFill>
                <a:latin typeface="Segoe UI" panose="020B0502040204020203" pitchFamily="34" charset="0"/>
              </a:rPr>
              <a:t>Nå</a:t>
            </a:r>
          </a:p>
        </p:txBody>
      </p:sp>
      <p:sp>
        <p:nvSpPr>
          <p:cNvPr id="7" name="Felt Kulturbygging">
            <a:extLst>
              <a:ext uri="{FF2B5EF4-FFF2-40B4-BE49-F238E27FC236}">
                <a16:creationId xmlns:a16="http://schemas.microsoft.com/office/drawing/2014/main" id="{74EDDE1C-8D5A-9E7B-F02A-E7EC15AA2DAC}"/>
              </a:ext>
            </a:extLst>
          </p:cNvPr>
          <p:cNvSpPr/>
          <p:nvPr/>
        </p:nvSpPr>
        <p:spPr>
          <a:xfrm>
            <a:off x="1397000" y="1879600"/>
            <a:ext cx="1778000" cy="1333500"/>
          </a:xfrm>
          <a:prstGeom prst="rect">
            <a:avLst/>
          </a:prstGeom>
          <a:solidFill>
            <a:srgbClr val="E3C4EA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1455CD-3EB1-6983-0CB5-FEC254EA30D0}"/>
              </a:ext>
            </a:extLst>
          </p:cNvPr>
          <p:cNvSpPr txBox="1"/>
          <p:nvPr/>
        </p:nvSpPr>
        <p:spPr>
          <a:xfrm>
            <a:off x="1447800" y="1905000"/>
            <a:ext cx="16764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100" b="1">
                <a:solidFill>
                  <a:srgbClr val="1C1C1C"/>
                </a:solidFill>
                <a:latin typeface="Segoe UI" panose="020B0502040204020203" pitchFamily="34" charset="0"/>
              </a:rPr>
              <a:t>Kulturbygging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53364C-75F2-0BA5-2312-FCE0AFC083B2}"/>
              </a:ext>
            </a:extLst>
          </p:cNvPr>
          <p:cNvSpPr txBox="1"/>
          <p:nvPr/>
        </p:nvSpPr>
        <p:spPr>
          <a:xfrm>
            <a:off x="1447800" y="2146300"/>
            <a:ext cx="1676400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800">
                <a:solidFill>
                  <a:srgbClr val="555555"/>
                </a:solidFill>
                <a:latin typeface="Segoe UI" panose="020B0502040204020203" pitchFamily="34" charset="0"/>
              </a:rPr>
              <a:t>teamsiden · retning</a:t>
            </a:r>
          </a:p>
        </p:txBody>
      </p:sp>
      <p:sp>
        <p:nvSpPr>
          <p:cNvPr id="10" name="Felt Har overblikket">
            <a:extLst>
              <a:ext uri="{FF2B5EF4-FFF2-40B4-BE49-F238E27FC236}">
                <a16:creationId xmlns:a16="http://schemas.microsoft.com/office/drawing/2014/main" id="{B7F69341-7B8A-34CA-3BF1-F6AC6D49BA9D}"/>
              </a:ext>
            </a:extLst>
          </p:cNvPr>
          <p:cNvSpPr/>
          <p:nvPr/>
        </p:nvSpPr>
        <p:spPr>
          <a:xfrm>
            <a:off x="3175000" y="1879600"/>
            <a:ext cx="1778000" cy="1333500"/>
          </a:xfrm>
          <a:prstGeom prst="rect">
            <a:avLst/>
          </a:prstGeom>
          <a:solidFill>
            <a:srgbClr val="A6D3F7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694C9E-0B8A-DC1E-414D-E5C659747E9A}"/>
              </a:ext>
            </a:extLst>
          </p:cNvPr>
          <p:cNvSpPr txBox="1"/>
          <p:nvPr/>
        </p:nvSpPr>
        <p:spPr>
          <a:xfrm>
            <a:off x="3225800" y="1905000"/>
            <a:ext cx="16764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100" b="1">
                <a:solidFill>
                  <a:srgbClr val="1C1C1C"/>
                </a:solidFill>
                <a:latin typeface="Segoe UI" panose="020B0502040204020203" pitchFamily="34" charset="0"/>
              </a:rPr>
              <a:t>Har overblikket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84DD26-C3C6-4CEB-088B-367496E5A403}"/>
              </a:ext>
            </a:extLst>
          </p:cNvPr>
          <p:cNvSpPr txBox="1"/>
          <p:nvPr/>
        </p:nvSpPr>
        <p:spPr>
          <a:xfrm>
            <a:off x="3225800" y="2146300"/>
            <a:ext cx="1676400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800">
                <a:solidFill>
                  <a:srgbClr val="555555"/>
                </a:solidFill>
                <a:latin typeface="Segoe UI" panose="020B0502040204020203" pitchFamily="34" charset="0"/>
              </a:rPr>
              <a:t>produktsiden · retning</a:t>
            </a:r>
          </a:p>
        </p:txBody>
      </p:sp>
      <p:sp>
        <p:nvSpPr>
          <p:cNvPr id="13" name="Felt Tilrettelegging">
            <a:extLst>
              <a:ext uri="{FF2B5EF4-FFF2-40B4-BE49-F238E27FC236}">
                <a16:creationId xmlns:a16="http://schemas.microsoft.com/office/drawing/2014/main" id="{38F581C4-C961-9A66-A6E0-A8283ED37919}"/>
              </a:ext>
            </a:extLst>
          </p:cNvPr>
          <p:cNvSpPr/>
          <p:nvPr/>
        </p:nvSpPr>
        <p:spPr>
          <a:xfrm>
            <a:off x="1397000" y="3213100"/>
            <a:ext cx="1778000" cy="1333500"/>
          </a:xfrm>
          <a:prstGeom prst="rect">
            <a:avLst/>
          </a:prstGeom>
          <a:solidFill>
            <a:srgbClr val="CFEAB3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39703-7CC1-40F7-93CA-85F863264DDD}"/>
              </a:ext>
            </a:extLst>
          </p:cNvPr>
          <p:cNvSpPr txBox="1"/>
          <p:nvPr/>
        </p:nvSpPr>
        <p:spPr>
          <a:xfrm>
            <a:off x="1447800" y="3238500"/>
            <a:ext cx="16764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100" b="1">
                <a:solidFill>
                  <a:srgbClr val="1C1C1C"/>
                </a:solidFill>
                <a:latin typeface="Segoe UI" panose="020B0502040204020203" pitchFamily="34" charset="0"/>
              </a:rPr>
              <a:t>Tilrettelegging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2E6AF1-0095-FB44-0B1C-0361E6CC4EFD}"/>
              </a:ext>
            </a:extLst>
          </p:cNvPr>
          <p:cNvSpPr txBox="1"/>
          <p:nvPr/>
        </p:nvSpPr>
        <p:spPr>
          <a:xfrm>
            <a:off x="1447800" y="3479800"/>
            <a:ext cx="1676400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800">
                <a:solidFill>
                  <a:srgbClr val="555555"/>
                </a:solidFill>
                <a:latin typeface="Segoe UI" panose="020B0502040204020203" pitchFamily="34" charset="0"/>
              </a:rPr>
              <a:t>teamsiden · gjennomføring</a:t>
            </a:r>
          </a:p>
        </p:txBody>
      </p:sp>
      <p:sp>
        <p:nvSpPr>
          <p:cNvPr id="16" name="Felt Hands-on">
            <a:extLst>
              <a:ext uri="{FF2B5EF4-FFF2-40B4-BE49-F238E27FC236}">
                <a16:creationId xmlns:a16="http://schemas.microsoft.com/office/drawing/2014/main" id="{156CEB0F-B0E6-0FBA-1391-CA321F25722C}"/>
              </a:ext>
            </a:extLst>
          </p:cNvPr>
          <p:cNvSpPr/>
          <p:nvPr/>
        </p:nvSpPr>
        <p:spPr>
          <a:xfrm>
            <a:off x="3175000" y="3213100"/>
            <a:ext cx="1778000" cy="1333500"/>
          </a:xfrm>
          <a:prstGeom prst="rect">
            <a:avLst/>
          </a:prstGeom>
          <a:solidFill>
            <a:srgbClr val="F8E2B0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F52E20-51F9-3827-3C82-CBF6856731F5}"/>
              </a:ext>
            </a:extLst>
          </p:cNvPr>
          <p:cNvSpPr txBox="1"/>
          <p:nvPr/>
        </p:nvSpPr>
        <p:spPr>
          <a:xfrm>
            <a:off x="3225800" y="3238500"/>
            <a:ext cx="16764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100" b="1">
                <a:solidFill>
                  <a:srgbClr val="1C1C1C"/>
                </a:solidFill>
                <a:latin typeface="Segoe UI" panose="020B0502040204020203" pitchFamily="34" charset="0"/>
              </a:rPr>
              <a:t>Hands-on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93D938-57D1-DB45-AA7B-9A3DE7D5E2C8}"/>
              </a:ext>
            </a:extLst>
          </p:cNvPr>
          <p:cNvSpPr txBox="1"/>
          <p:nvPr/>
        </p:nvSpPr>
        <p:spPr>
          <a:xfrm>
            <a:off x="3225800" y="3479800"/>
            <a:ext cx="1676400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800">
                <a:solidFill>
                  <a:srgbClr val="555555"/>
                </a:solidFill>
                <a:latin typeface="Segoe UI" panose="020B0502040204020203" pitchFamily="34" charset="0"/>
              </a:rPr>
              <a:t>produktsiden · gjennomføring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A6B954-4D14-80E6-05CD-C67DF74E76D1}"/>
              </a:ext>
            </a:extLst>
          </p:cNvPr>
          <p:cNvCxnSpPr/>
          <p:nvPr/>
        </p:nvCxnSpPr>
        <p:spPr>
          <a:xfrm>
            <a:off x="1320800" y="3213100"/>
            <a:ext cx="3708400" cy="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C98D797-2511-50BB-A646-95E36BB890F3}"/>
              </a:ext>
            </a:extLst>
          </p:cNvPr>
          <p:cNvCxnSpPr/>
          <p:nvPr/>
        </p:nvCxnSpPr>
        <p:spPr>
          <a:xfrm flipV="1">
            <a:off x="3175000" y="1803400"/>
            <a:ext cx="0" cy="281940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1437FD6-A515-1D7B-4CE1-FDD4AF6DE6B6}"/>
              </a:ext>
            </a:extLst>
          </p:cNvPr>
          <p:cNvSpPr txBox="1"/>
          <p:nvPr/>
        </p:nvSpPr>
        <p:spPr>
          <a:xfrm>
            <a:off x="406400" y="3060700"/>
            <a:ext cx="9652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900" b="1">
                <a:solidFill>
                  <a:srgbClr val="1C1C1C"/>
                </a:solidFill>
                <a:latin typeface="Segoe UI" panose="020B0502040204020203" pitchFamily="34" charset="0"/>
              </a:rPr>
              <a:t>Teamsiden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20F59D-6FFE-1286-C591-588D198D4734}"/>
              </a:ext>
            </a:extLst>
          </p:cNvPr>
          <p:cNvSpPr txBox="1"/>
          <p:nvPr/>
        </p:nvSpPr>
        <p:spPr>
          <a:xfrm>
            <a:off x="5003800" y="3060700"/>
            <a:ext cx="1143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900" b="1">
                <a:solidFill>
                  <a:srgbClr val="1C1C1C"/>
                </a:solidFill>
                <a:latin typeface="Segoe UI" panose="020B0502040204020203" pitchFamily="34" charset="0"/>
              </a:rPr>
              <a:t>Produktsiden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9AD64C-D2D6-845C-8133-D56A115782FA}"/>
              </a:ext>
            </a:extLst>
          </p:cNvPr>
          <p:cNvSpPr txBox="1"/>
          <p:nvPr/>
        </p:nvSpPr>
        <p:spPr>
          <a:xfrm>
            <a:off x="2413000" y="1574800"/>
            <a:ext cx="1524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900" b="1">
                <a:solidFill>
                  <a:srgbClr val="1C1C1C"/>
                </a:solidFill>
                <a:latin typeface="Segoe UI" panose="020B0502040204020203" pitchFamily="34" charset="0"/>
              </a:rPr>
              <a:t>Retning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A5ACE9-9E19-7BFE-0798-2D18D3962472}"/>
              </a:ext>
            </a:extLst>
          </p:cNvPr>
          <p:cNvSpPr txBox="1"/>
          <p:nvPr/>
        </p:nvSpPr>
        <p:spPr>
          <a:xfrm>
            <a:off x="2286000" y="4597400"/>
            <a:ext cx="1778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900" b="1">
                <a:solidFill>
                  <a:srgbClr val="1C1C1C"/>
                </a:solidFill>
                <a:latin typeface="Segoe UI" panose="020B0502040204020203" pitchFamily="34" charset="0"/>
              </a:rPr>
              <a:t>Gjennomføring</a:t>
            </a:r>
          </a:p>
        </p:txBody>
      </p:sp>
      <p:sp>
        <p:nvSpPr>
          <p:cNvPr id="25" name="Felt Kulturbygging">
            <a:extLst>
              <a:ext uri="{FF2B5EF4-FFF2-40B4-BE49-F238E27FC236}">
                <a16:creationId xmlns:a16="http://schemas.microsoft.com/office/drawing/2014/main" id="{EBAEA981-35C5-5044-6264-1BE53C11980E}"/>
              </a:ext>
            </a:extLst>
          </p:cNvPr>
          <p:cNvSpPr/>
          <p:nvPr/>
        </p:nvSpPr>
        <p:spPr>
          <a:xfrm>
            <a:off x="7239000" y="1879600"/>
            <a:ext cx="1778000" cy="1333500"/>
          </a:xfrm>
          <a:prstGeom prst="rect">
            <a:avLst/>
          </a:prstGeom>
          <a:solidFill>
            <a:srgbClr val="E3C4EA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DD3BA7-1D5B-F439-722A-62A3402C53F4}"/>
              </a:ext>
            </a:extLst>
          </p:cNvPr>
          <p:cNvSpPr txBox="1"/>
          <p:nvPr/>
        </p:nvSpPr>
        <p:spPr>
          <a:xfrm>
            <a:off x="7289800" y="1905000"/>
            <a:ext cx="16764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100" b="1">
                <a:solidFill>
                  <a:srgbClr val="1C1C1C"/>
                </a:solidFill>
                <a:latin typeface="Segoe UI" panose="020B0502040204020203" pitchFamily="34" charset="0"/>
              </a:rPr>
              <a:t>Kulturbygging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64306D-8D18-CAC3-F956-5F3A41AD0119}"/>
              </a:ext>
            </a:extLst>
          </p:cNvPr>
          <p:cNvSpPr txBox="1"/>
          <p:nvPr/>
        </p:nvSpPr>
        <p:spPr>
          <a:xfrm>
            <a:off x="7289800" y="2146300"/>
            <a:ext cx="1676400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800">
                <a:solidFill>
                  <a:srgbClr val="555555"/>
                </a:solidFill>
                <a:latin typeface="Segoe UI" panose="020B0502040204020203" pitchFamily="34" charset="0"/>
              </a:rPr>
              <a:t>teamsiden · retning</a:t>
            </a:r>
          </a:p>
        </p:txBody>
      </p:sp>
      <p:sp>
        <p:nvSpPr>
          <p:cNvPr id="28" name="Felt Har overblikket">
            <a:extLst>
              <a:ext uri="{FF2B5EF4-FFF2-40B4-BE49-F238E27FC236}">
                <a16:creationId xmlns:a16="http://schemas.microsoft.com/office/drawing/2014/main" id="{7E04A42B-BC7F-92FA-2E68-459D95342500}"/>
              </a:ext>
            </a:extLst>
          </p:cNvPr>
          <p:cNvSpPr/>
          <p:nvPr/>
        </p:nvSpPr>
        <p:spPr>
          <a:xfrm>
            <a:off x="9017000" y="1879600"/>
            <a:ext cx="1778000" cy="1333500"/>
          </a:xfrm>
          <a:prstGeom prst="rect">
            <a:avLst/>
          </a:prstGeom>
          <a:solidFill>
            <a:srgbClr val="A6D3F7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A97254-9037-FBAC-F693-43FDB8710BB9}"/>
              </a:ext>
            </a:extLst>
          </p:cNvPr>
          <p:cNvSpPr txBox="1"/>
          <p:nvPr/>
        </p:nvSpPr>
        <p:spPr>
          <a:xfrm>
            <a:off x="9067800" y="1905000"/>
            <a:ext cx="16764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100" b="1">
                <a:solidFill>
                  <a:srgbClr val="1C1C1C"/>
                </a:solidFill>
                <a:latin typeface="Segoe UI" panose="020B0502040204020203" pitchFamily="34" charset="0"/>
              </a:rPr>
              <a:t>Har overblikket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006F7DF-2B88-6644-8AFA-5EC8E199A8F0}"/>
              </a:ext>
            </a:extLst>
          </p:cNvPr>
          <p:cNvSpPr txBox="1"/>
          <p:nvPr/>
        </p:nvSpPr>
        <p:spPr>
          <a:xfrm>
            <a:off x="9067800" y="2146300"/>
            <a:ext cx="1676400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800">
                <a:solidFill>
                  <a:srgbClr val="555555"/>
                </a:solidFill>
                <a:latin typeface="Segoe UI" panose="020B0502040204020203" pitchFamily="34" charset="0"/>
              </a:rPr>
              <a:t>produktsiden · retning</a:t>
            </a:r>
          </a:p>
        </p:txBody>
      </p:sp>
      <p:sp>
        <p:nvSpPr>
          <p:cNvPr id="31" name="Felt Tilrettelegging">
            <a:extLst>
              <a:ext uri="{FF2B5EF4-FFF2-40B4-BE49-F238E27FC236}">
                <a16:creationId xmlns:a16="http://schemas.microsoft.com/office/drawing/2014/main" id="{C94C7081-4F2B-D465-E7A5-82AF3947A957}"/>
              </a:ext>
            </a:extLst>
          </p:cNvPr>
          <p:cNvSpPr/>
          <p:nvPr/>
        </p:nvSpPr>
        <p:spPr>
          <a:xfrm>
            <a:off x="7239000" y="3213100"/>
            <a:ext cx="1778000" cy="1333500"/>
          </a:xfrm>
          <a:prstGeom prst="rect">
            <a:avLst/>
          </a:prstGeom>
          <a:solidFill>
            <a:srgbClr val="CFEAB3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D4C8AD9-382B-4B78-3D0B-0DEF1414F487}"/>
              </a:ext>
            </a:extLst>
          </p:cNvPr>
          <p:cNvSpPr txBox="1"/>
          <p:nvPr/>
        </p:nvSpPr>
        <p:spPr>
          <a:xfrm>
            <a:off x="7289800" y="3238500"/>
            <a:ext cx="16764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100" b="1">
                <a:solidFill>
                  <a:srgbClr val="1C1C1C"/>
                </a:solidFill>
                <a:latin typeface="Segoe UI" panose="020B0502040204020203" pitchFamily="34" charset="0"/>
              </a:rPr>
              <a:t>Tilrettelegging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AC4D26-553A-1349-842E-D5C70F7AAD3A}"/>
              </a:ext>
            </a:extLst>
          </p:cNvPr>
          <p:cNvSpPr txBox="1"/>
          <p:nvPr/>
        </p:nvSpPr>
        <p:spPr>
          <a:xfrm>
            <a:off x="7289800" y="3479800"/>
            <a:ext cx="1676400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800">
                <a:solidFill>
                  <a:srgbClr val="555555"/>
                </a:solidFill>
                <a:latin typeface="Segoe UI" panose="020B0502040204020203" pitchFamily="34" charset="0"/>
              </a:rPr>
              <a:t>teamsiden · gjennomføring</a:t>
            </a:r>
          </a:p>
        </p:txBody>
      </p:sp>
      <p:sp>
        <p:nvSpPr>
          <p:cNvPr id="34" name="Felt Hands-on">
            <a:extLst>
              <a:ext uri="{FF2B5EF4-FFF2-40B4-BE49-F238E27FC236}">
                <a16:creationId xmlns:a16="http://schemas.microsoft.com/office/drawing/2014/main" id="{507F1955-0116-A5FC-E908-087B14F0577F}"/>
              </a:ext>
            </a:extLst>
          </p:cNvPr>
          <p:cNvSpPr/>
          <p:nvPr/>
        </p:nvSpPr>
        <p:spPr>
          <a:xfrm>
            <a:off x="9017000" y="3213100"/>
            <a:ext cx="1778000" cy="1333500"/>
          </a:xfrm>
          <a:prstGeom prst="rect">
            <a:avLst/>
          </a:prstGeom>
          <a:solidFill>
            <a:srgbClr val="F8E2B0">
              <a:alpha val="45000"/>
            </a:srgbClr>
          </a:solidFill>
          <a:ln w="12700">
            <a:solidFill>
              <a:srgbClr val="BBBB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5748BF-11A0-D4D3-FAA8-8321BFD45EAB}"/>
              </a:ext>
            </a:extLst>
          </p:cNvPr>
          <p:cNvSpPr txBox="1"/>
          <p:nvPr/>
        </p:nvSpPr>
        <p:spPr>
          <a:xfrm>
            <a:off x="9067800" y="3238500"/>
            <a:ext cx="16764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100" b="1">
                <a:solidFill>
                  <a:srgbClr val="1C1C1C"/>
                </a:solidFill>
                <a:latin typeface="Segoe UI" panose="020B0502040204020203" pitchFamily="34" charset="0"/>
              </a:rPr>
              <a:t>Hands-on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2C00AAF-32E1-75B8-8E91-148D4C88CC9B}"/>
              </a:ext>
            </a:extLst>
          </p:cNvPr>
          <p:cNvSpPr txBox="1"/>
          <p:nvPr/>
        </p:nvSpPr>
        <p:spPr>
          <a:xfrm>
            <a:off x="9067800" y="3479800"/>
            <a:ext cx="1676400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800">
                <a:solidFill>
                  <a:srgbClr val="555555"/>
                </a:solidFill>
                <a:latin typeface="Segoe UI" panose="020B0502040204020203" pitchFamily="34" charset="0"/>
              </a:rPr>
              <a:t>produktsiden · gjennomføring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C4B4ED3-3EB1-9FAF-F535-64F9D019E2C6}"/>
              </a:ext>
            </a:extLst>
          </p:cNvPr>
          <p:cNvCxnSpPr/>
          <p:nvPr/>
        </p:nvCxnSpPr>
        <p:spPr>
          <a:xfrm>
            <a:off x="7162800" y="3213100"/>
            <a:ext cx="3708400" cy="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FF17753-E354-1731-EB53-F7429978878E}"/>
              </a:ext>
            </a:extLst>
          </p:cNvPr>
          <p:cNvCxnSpPr/>
          <p:nvPr/>
        </p:nvCxnSpPr>
        <p:spPr>
          <a:xfrm flipV="1">
            <a:off x="9017000" y="1803400"/>
            <a:ext cx="0" cy="2819400"/>
          </a:xfrm>
          <a:prstGeom prst="line">
            <a:avLst/>
          </a:prstGeom>
          <a:ln w="25400">
            <a:solidFill>
              <a:srgbClr val="55555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81CAE73-8023-4D86-1C13-F56994A6A3D3}"/>
              </a:ext>
            </a:extLst>
          </p:cNvPr>
          <p:cNvSpPr txBox="1"/>
          <p:nvPr/>
        </p:nvSpPr>
        <p:spPr>
          <a:xfrm>
            <a:off x="6248400" y="3060700"/>
            <a:ext cx="9652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nb-NO" sz="900" b="1">
                <a:solidFill>
                  <a:srgbClr val="1C1C1C"/>
                </a:solidFill>
                <a:latin typeface="Segoe UI" panose="020B0502040204020203" pitchFamily="34" charset="0"/>
              </a:rPr>
              <a:t>Teamsiden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315220-A19E-69B6-59E2-61072A5085DC}"/>
              </a:ext>
            </a:extLst>
          </p:cNvPr>
          <p:cNvSpPr txBox="1"/>
          <p:nvPr/>
        </p:nvSpPr>
        <p:spPr>
          <a:xfrm>
            <a:off x="10845800" y="3060700"/>
            <a:ext cx="1143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900" b="1">
                <a:solidFill>
                  <a:srgbClr val="1C1C1C"/>
                </a:solidFill>
                <a:latin typeface="Segoe UI" panose="020B0502040204020203" pitchFamily="34" charset="0"/>
              </a:rPr>
              <a:t>Produktsiden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37154C-33AE-2410-FC5B-508092C0350C}"/>
              </a:ext>
            </a:extLst>
          </p:cNvPr>
          <p:cNvSpPr txBox="1"/>
          <p:nvPr/>
        </p:nvSpPr>
        <p:spPr>
          <a:xfrm>
            <a:off x="8255000" y="1574800"/>
            <a:ext cx="1524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900" b="1">
                <a:solidFill>
                  <a:srgbClr val="1C1C1C"/>
                </a:solidFill>
                <a:latin typeface="Segoe UI" panose="020B0502040204020203" pitchFamily="34" charset="0"/>
              </a:rPr>
              <a:t>Retning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EC33518-F06C-BE7D-4E7F-B0626F870F63}"/>
              </a:ext>
            </a:extLst>
          </p:cNvPr>
          <p:cNvSpPr txBox="1"/>
          <p:nvPr/>
        </p:nvSpPr>
        <p:spPr>
          <a:xfrm>
            <a:off x="8128000" y="4597400"/>
            <a:ext cx="1778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nb-NO" sz="900" b="1">
                <a:solidFill>
                  <a:srgbClr val="1C1C1C"/>
                </a:solidFill>
                <a:latin typeface="Segoe UI" panose="020B0502040204020203" pitchFamily="34" charset="0"/>
              </a:rPr>
              <a:t>Gjennomføring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81D949A-8DFF-E6B9-8EFE-9C9331AFCF73}"/>
              </a:ext>
            </a:extLst>
          </p:cNvPr>
          <p:cNvSpPr/>
          <p:nvPr/>
        </p:nvSpPr>
        <p:spPr>
          <a:xfrm>
            <a:off x="1778000" y="3708400"/>
            <a:ext cx="711200" cy="711200"/>
          </a:xfrm>
          <a:prstGeom prst="ellipse">
            <a:avLst/>
          </a:prstGeom>
          <a:solidFill>
            <a:srgbClr val="A6D3F7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000">
                <a:solidFill>
                  <a:srgbClr val="1C1C1C"/>
                </a:solidFill>
                <a:latin typeface="Segoe UI" panose="020B0502040204020203" pitchFamily="34" charset="0"/>
              </a:rPr>
              <a:t>Navn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2E130DE-C439-35E6-1D4C-E81306D866AB}"/>
              </a:ext>
            </a:extLst>
          </p:cNvPr>
          <p:cNvSpPr/>
          <p:nvPr/>
        </p:nvSpPr>
        <p:spPr>
          <a:xfrm>
            <a:off x="7620000" y="3708400"/>
            <a:ext cx="711200" cy="711200"/>
          </a:xfrm>
          <a:prstGeom prst="ellipse">
            <a:avLst/>
          </a:prstGeom>
          <a:solidFill>
            <a:srgbClr val="A6D3F7"/>
          </a:solidFill>
          <a:ln w="19050">
            <a:solidFill>
              <a:srgbClr val="1C1C1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rIns="25400" rtlCol="0" anchor="ctr"/>
          <a:lstStyle/>
          <a:p>
            <a:pPr algn="ctr"/>
            <a:r>
              <a:rPr lang="nb-NO" sz="1000">
                <a:solidFill>
                  <a:srgbClr val="1C1C1C"/>
                </a:solidFill>
                <a:latin typeface="Segoe UI" panose="020B0502040204020203" pitchFamily="34" charset="0"/>
              </a:rPr>
              <a:t>Navn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E22DC82-733E-B9EC-8541-E759310B5F90}"/>
              </a:ext>
            </a:extLst>
          </p:cNvPr>
          <p:cNvSpPr txBox="1"/>
          <p:nvPr/>
        </p:nvSpPr>
        <p:spPr>
          <a:xfrm>
            <a:off x="508000" y="5588000"/>
            <a:ext cx="11176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1400">
                <a:solidFill>
                  <a:srgbClr val="1C1C1C"/>
                </a:solidFill>
                <a:latin typeface="Segoe UI" panose="020B0502040204020203" pitchFamily="34" charset="0"/>
              </a:rPr>
              <a:t>Hva har endret seg i hvem som dekker hvilke felt? Hva betyr det for hva dere trenger fremover?</a:t>
            </a:r>
          </a:p>
        </p:txBody>
      </p:sp>
    </p:spTree>
    <p:extLst>
      <p:ext uri="{BB962C8B-B14F-4D97-AF65-F5344CB8AC3E}">
        <p14:creationId xmlns:p14="http://schemas.microsoft.com/office/powerpoint/2010/main" val="1727542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5e6e129-f928-4a05-ae32-d838f6b21bdd}" enabled="1" method="Standard" siteId="{8b87af7d-8647-4dc7-8df4-5f69a2011bb5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PresentationFormat>Custom</PresentationFormat>
  <Paragraphs>112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Segoe UI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PIHL GRAVDAL Kristian</dc:creator>
  <cp:lastModifiedBy>PIHL GRAVDAL Kristian</cp:lastModifiedBy>
  <cp:revision>1</cp:revision>
  <dcterms:created xsi:type="dcterms:W3CDTF">2026-10-19T14:23:55Z</dcterms:created>
  <dcterms:modified xsi:type="dcterms:W3CDTF">2026-10-19T14:23:56Z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